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59" r:id="rId4"/>
    <p:sldId id="257" r:id="rId5"/>
    <p:sldId id="260" r:id="rId6"/>
    <p:sldId id="263" r:id="rId7"/>
    <p:sldId id="261" r:id="rId8"/>
    <p:sldId id="262" r:id="rId9"/>
    <p:sldId id="266"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5" autoAdjust="0"/>
    <p:restoredTop sz="94660"/>
  </p:normalViewPr>
  <p:slideViewPr>
    <p:cSldViewPr snapToGrid="0">
      <p:cViewPr varScale="1">
        <p:scale>
          <a:sx n="73" d="100"/>
          <a:sy n="73" d="100"/>
        </p:scale>
        <p:origin x="903"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E51003BD-6835-4C97-8D17-52C6431050C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3E96621-8A3C-4009-BF81-90CF87E37736}">
      <dgm:prSet/>
      <dgm:spPr/>
      <dgm:t>
        <a:bodyPr/>
        <a:lstStyle/>
        <a:p>
          <a:r>
            <a:rPr lang="en-US"/>
            <a:t>Perceptron: This early neural network, much like the first spark of a fire, laid the foundation for all subsequent neural network-based computer vision systems.</a:t>
          </a:r>
        </a:p>
      </dgm:t>
    </dgm:pt>
    <dgm:pt modelId="{014643B9-1ED0-4AC6-8BB5-A992C8234148}" type="parTrans" cxnId="{1F6061FB-EB93-4BFA-99D3-B09E3930C763}">
      <dgm:prSet/>
      <dgm:spPr/>
      <dgm:t>
        <a:bodyPr/>
        <a:lstStyle/>
        <a:p>
          <a:endParaRPr lang="en-US"/>
        </a:p>
      </dgm:t>
    </dgm:pt>
    <dgm:pt modelId="{E423A5A7-4F62-4CD3-B82C-5DDDC0C1E48C}" type="sibTrans" cxnId="{1F6061FB-EB93-4BFA-99D3-B09E3930C763}">
      <dgm:prSet/>
      <dgm:spPr/>
      <dgm:t>
        <a:bodyPr/>
        <a:lstStyle/>
        <a:p>
          <a:endParaRPr lang="en-US"/>
        </a:p>
      </dgm:t>
    </dgm:pt>
    <dgm:pt modelId="{CD27E356-2221-4CBD-ABB0-4BA53F7764E6}">
      <dgm:prSet/>
      <dgm:spPr/>
      <dgm:t>
        <a:bodyPr/>
        <a:lstStyle/>
        <a:p>
          <a:r>
            <a:rPr lang="en-US"/>
            <a:t>Edge detection and feature extraction algorithms: These algorithms, much like the tools of a skilled craftsman, enabled more accurate and robust analysis of visual information.</a:t>
          </a:r>
        </a:p>
      </dgm:t>
    </dgm:pt>
    <dgm:pt modelId="{D803EF49-F642-4FB2-95AD-8BF775FC9124}" type="parTrans" cxnId="{E2795410-2AC1-4C69-824A-F1A75053DD81}">
      <dgm:prSet/>
      <dgm:spPr/>
      <dgm:t>
        <a:bodyPr/>
        <a:lstStyle/>
        <a:p>
          <a:endParaRPr lang="en-US"/>
        </a:p>
      </dgm:t>
    </dgm:pt>
    <dgm:pt modelId="{11E90CE7-1EC4-4460-A96D-148C4F2F013E}" type="sibTrans" cxnId="{E2795410-2AC1-4C69-824A-F1A75053DD81}">
      <dgm:prSet/>
      <dgm:spPr/>
      <dgm:t>
        <a:bodyPr/>
        <a:lstStyle/>
        <a:p>
          <a:endParaRPr lang="en-US"/>
        </a:p>
      </dgm:t>
    </dgm:pt>
    <dgm:pt modelId="{97916AD9-4D3C-4D70-8FB7-D8EFFFA49D41}">
      <dgm:prSet/>
      <dgm:spPr/>
      <dgm:t>
        <a:bodyPr/>
        <a:lstStyle/>
        <a:p>
          <a:r>
            <a:rPr lang="en-US"/>
            <a:t>Machine learning algorithms: These algorithms, much like a student's growing knowledge base, improved accuracy and efficiency in various computer vision tasks.</a:t>
          </a:r>
        </a:p>
      </dgm:t>
    </dgm:pt>
    <dgm:pt modelId="{3ECC2064-59C7-47FC-BC29-8BAE9B62F365}" type="parTrans" cxnId="{FF986EEE-8799-4241-8135-853A3534342D}">
      <dgm:prSet/>
      <dgm:spPr/>
      <dgm:t>
        <a:bodyPr/>
        <a:lstStyle/>
        <a:p>
          <a:endParaRPr lang="en-US"/>
        </a:p>
      </dgm:t>
    </dgm:pt>
    <dgm:pt modelId="{7E089F97-1959-416B-89E2-315CAA670E92}" type="sibTrans" cxnId="{FF986EEE-8799-4241-8135-853A3534342D}">
      <dgm:prSet/>
      <dgm:spPr/>
      <dgm:t>
        <a:bodyPr/>
        <a:lstStyle/>
        <a:p>
          <a:endParaRPr lang="en-US"/>
        </a:p>
      </dgm:t>
    </dgm:pt>
    <dgm:pt modelId="{6442F666-7E81-4AC3-9891-12528782E31A}">
      <dgm:prSet/>
      <dgm:spPr/>
      <dgm:t>
        <a:bodyPr/>
        <a:lstStyle/>
        <a:p>
          <a:r>
            <a:rPr lang="en-US"/>
            <a:t>Deep learning: This revolutionary technology, much like a scientific breakthrough, has transformed computer vision, enabling unprecedented levels of accuracy and performance.</a:t>
          </a:r>
        </a:p>
      </dgm:t>
    </dgm:pt>
    <dgm:pt modelId="{6FBBE686-EA6A-45A5-B6ED-B12D65E528A6}" type="parTrans" cxnId="{5F097B4E-7F00-4720-BF3C-E3DA31C4298F}">
      <dgm:prSet/>
      <dgm:spPr/>
      <dgm:t>
        <a:bodyPr/>
        <a:lstStyle/>
        <a:p>
          <a:endParaRPr lang="en-US"/>
        </a:p>
      </dgm:t>
    </dgm:pt>
    <dgm:pt modelId="{444C9E06-05A3-4FF6-A0F2-51C7F2CCD2A8}" type="sibTrans" cxnId="{5F097B4E-7F00-4720-BF3C-E3DA31C4298F}">
      <dgm:prSet/>
      <dgm:spPr/>
      <dgm:t>
        <a:bodyPr/>
        <a:lstStyle/>
        <a:p>
          <a:endParaRPr lang="en-US"/>
        </a:p>
      </dgm:t>
    </dgm:pt>
    <dgm:pt modelId="{68C7D26C-CC2C-49A9-846C-745D5CA06844}" type="pres">
      <dgm:prSet presAssocID="{E51003BD-6835-4C97-8D17-52C6431050CA}" presName="root" presStyleCnt="0">
        <dgm:presLayoutVars>
          <dgm:dir/>
          <dgm:resizeHandles val="exact"/>
        </dgm:presLayoutVars>
      </dgm:prSet>
      <dgm:spPr/>
    </dgm:pt>
    <dgm:pt modelId="{E99011DC-968E-4188-8670-8362BAEE64DA}" type="pres">
      <dgm:prSet presAssocID="{E51003BD-6835-4C97-8D17-52C6431050CA}" presName="container" presStyleCnt="0">
        <dgm:presLayoutVars>
          <dgm:dir/>
          <dgm:resizeHandles val="exact"/>
        </dgm:presLayoutVars>
      </dgm:prSet>
      <dgm:spPr/>
    </dgm:pt>
    <dgm:pt modelId="{A02815D6-1A0E-400A-AD49-0B5F7C20D7F2}" type="pres">
      <dgm:prSet presAssocID="{B3E96621-8A3C-4009-BF81-90CF87E37736}" presName="compNode" presStyleCnt="0"/>
      <dgm:spPr/>
    </dgm:pt>
    <dgm:pt modelId="{41CB4127-80E5-4711-A8DF-11764AED2A80}" type="pres">
      <dgm:prSet presAssocID="{B3E96621-8A3C-4009-BF81-90CF87E37736}" presName="iconBgRect" presStyleLbl="bgShp" presStyleIdx="0" presStyleCnt="4"/>
      <dgm:spPr/>
    </dgm:pt>
    <dgm:pt modelId="{702884E2-CCBE-476B-BD9A-EA534597E34D}" type="pres">
      <dgm:prSet presAssocID="{B3E96621-8A3C-4009-BF81-90CF87E3773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plosion"/>
        </a:ext>
      </dgm:extLst>
    </dgm:pt>
    <dgm:pt modelId="{0A821814-C046-4478-A9F2-760BECA74EB5}" type="pres">
      <dgm:prSet presAssocID="{B3E96621-8A3C-4009-BF81-90CF87E37736}" presName="spaceRect" presStyleCnt="0"/>
      <dgm:spPr/>
    </dgm:pt>
    <dgm:pt modelId="{D6A640DD-DE1A-4CE2-BF12-6360C8407D90}" type="pres">
      <dgm:prSet presAssocID="{B3E96621-8A3C-4009-BF81-90CF87E37736}" presName="textRect" presStyleLbl="revTx" presStyleIdx="0" presStyleCnt="4">
        <dgm:presLayoutVars>
          <dgm:chMax val="1"/>
          <dgm:chPref val="1"/>
        </dgm:presLayoutVars>
      </dgm:prSet>
      <dgm:spPr/>
    </dgm:pt>
    <dgm:pt modelId="{D2FC68E9-D50C-4137-841F-7ADF5500E8ED}" type="pres">
      <dgm:prSet presAssocID="{E423A5A7-4F62-4CD3-B82C-5DDDC0C1E48C}" presName="sibTrans" presStyleLbl="sibTrans2D1" presStyleIdx="0" presStyleCnt="0"/>
      <dgm:spPr/>
    </dgm:pt>
    <dgm:pt modelId="{D492C184-FFEB-416C-9137-6B528DDD390D}" type="pres">
      <dgm:prSet presAssocID="{CD27E356-2221-4CBD-ABB0-4BA53F7764E6}" presName="compNode" presStyleCnt="0"/>
      <dgm:spPr/>
    </dgm:pt>
    <dgm:pt modelId="{604E4A90-9588-4D9C-934D-65700C300E3E}" type="pres">
      <dgm:prSet presAssocID="{CD27E356-2221-4CBD-ABB0-4BA53F7764E6}" presName="iconBgRect" presStyleLbl="bgShp" presStyleIdx="1" presStyleCnt="4"/>
      <dgm:spPr/>
    </dgm:pt>
    <dgm:pt modelId="{AF9C602A-4F28-43A3-AD4F-C4826334967B}" type="pres">
      <dgm:prSet presAssocID="{CD27E356-2221-4CBD-ABB0-4BA53F7764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3B100FC2-75C7-4CC8-A7E1-B468B502ADBD}" type="pres">
      <dgm:prSet presAssocID="{CD27E356-2221-4CBD-ABB0-4BA53F7764E6}" presName="spaceRect" presStyleCnt="0"/>
      <dgm:spPr/>
    </dgm:pt>
    <dgm:pt modelId="{6B281753-3CDB-4491-B4AE-9EE5F5315DCD}" type="pres">
      <dgm:prSet presAssocID="{CD27E356-2221-4CBD-ABB0-4BA53F7764E6}" presName="textRect" presStyleLbl="revTx" presStyleIdx="1" presStyleCnt="4">
        <dgm:presLayoutVars>
          <dgm:chMax val="1"/>
          <dgm:chPref val="1"/>
        </dgm:presLayoutVars>
      </dgm:prSet>
      <dgm:spPr/>
    </dgm:pt>
    <dgm:pt modelId="{A464C1C7-75B4-44D2-AB82-59B2B0345321}" type="pres">
      <dgm:prSet presAssocID="{11E90CE7-1EC4-4460-A96D-148C4F2F013E}" presName="sibTrans" presStyleLbl="sibTrans2D1" presStyleIdx="0" presStyleCnt="0"/>
      <dgm:spPr/>
    </dgm:pt>
    <dgm:pt modelId="{D45D168E-9157-43E5-A297-8E3CBCF07B73}" type="pres">
      <dgm:prSet presAssocID="{97916AD9-4D3C-4D70-8FB7-D8EFFFA49D41}" presName="compNode" presStyleCnt="0"/>
      <dgm:spPr/>
    </dgm:pt>
    <dgm:pt modelId="{C287CA71-7F06-45AA-ADCF-306D3217A843}" type="pres">
      <dgm:prSet presAssocID="{97916AD9-4D3C-4D70-8FB7-D8EFFFA49D41}" presName="iconBgRect" presStyleLbl="bgShp" presStyleIdx="2" presStyleCnt="4"/>
      <dgm:spPr/>
    </dgm:pt>
    <dgm:pt modelId="{C3A9248C-AB5E-4C27-856F-9FAF7CDBE693}" type="pres">
      <dgm:prSet presAssocID="{97916AD9-4D3C-4D70-8FB7-D8EFFFA49D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EAFE61F6-F940-4D94-9009-BD0793F680E7}" type="pres">
      <dgm:prSet presAssocID="{97916AD9-4D3C-4D70-8FB7-D8EFFFA49D41}" presName="spaceRect" presStyleCnt="0"/>
      <dgm:spPr/>
    </dgm:pt>
    <dgm:pt modelId="{A45275DD-49FF-4CCF-A5DD-C6FB69B4577D}" type="pres">
      <dgm:prSet presAssocID="{97916AD9-4D3C-4D70-8FB7-D8EFFFA49D41}" presName="textRect" presStyleLbl="revTx" presStyleIdx="2" presStyleCnt="4">
        <dgm:presLayoutVars>
          <dgm:chMax val="1"/>
          <dgm:chPref val="1"/>
        </dgm:presLayoutVars>
      </dgm:prSet>
      <dgm:spPr/>
    </dgm:pt>
    <dgm:pt modelId="{52242B98-098B-4CCA-906C-E323D372558C}" type="pres">
      <dgm:prSet presAssocID="{7E089F97-1959-416B-89E2-315CAA670E92}" presName="sibTrans" presStyleLbl="sibTrans2D1" presStyleIdx="0" presStyleCnt="0"/>
      <dgm:spPr/>
    </dgm:pt>
    <dgm:pt modelId="{6ABE8BAB-F09B-408D-89BE-484A952A76CC}" type="pres">
      <dgm:prSet presAssocID="{6442F666-7E81-4AC3-9891-12528782E31A}" presName="compNode" presStyleCnt="0"/>
      <dgm:spPr/>
    </dgm:pt>
    <dgm:pt modelId="{28A9A103-CF4E-4D88-A177-D71F9AB577B3}" type="pres">
      <dgm:prSet presAssocID="{6442F666-7E81-4AC3-9891-12528782E31A}" presName="iconBgRect" presStyleLbl="bgShp" presStyleIdx="3" presStyleCnt="4"/>
      <dgm:spPr/>
    </dgm:pt>
    <dgm:pt modelId="{A467DB07-F50A-49ED-A83D-232F075C5271}" type="pres">
      <dgm:prSet presAssocID="{6442F666-7E81-4AC3-9891-12528782E3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41F4F48D-2EF9-4D7A-8D50-289435CDA400}" type="pres">
      <dgm:prSet presAssocID="{6442F666-7E81-4AC3-9891-12528782E31A}" presName="spaceRect" presStyleCnt="0"/>
      <dgm:spPr/>
    </dgm:pt>
    <dgm:pt modelId="{58F5F4A7-E28B-4A58-96EB-25442BAB78EF}" type="pres">
      <dgm:prSet presAssocID="{6442F666-7E81-4AC3-9891-12528782E31A}" presName="textRect" presStyleLbl="revTx" presStyleIdx="3" presStyleCnt="4">
        <dgm:presLayoutVars>
          <dgm:chMax val="1"/>
          <dgm:chPref val="1"/>
        </dgm:presLayoutVars>
      </dgm:prSet>
      <dgm:spPr/>
    </dgm:pt>
  </dgm:ptLst>
  <dgm:cxnLst>
    <dgm:cxn modelId="{E2795410-2AC1-4C69-824A-F1A75053DD81}" srcId="{E51003BD-6835-4C97-8D17-52C6431050CA}" destId="{CD27E356-2221-4CBD-ABB0-4BA53F7764E6}" srcOrd="1" destOrd="0" parTransId="{D803EF49-F642-4FB2-95AD-8BF775FC9124}" sibTransId="{11E90CE7-1EC4-4460-A96D-148C4F2F013E}"/>
    <dgm:cxn modelId="{69DF9639-B6CB-460A-8987-A378DF8DCDA5}" type="presOf" srcId="{11E90CE7-1EC4-4460-A96D-148C4F2F013E}" destId="{A464C1C7-75B4-44D2-AB82-59B2B0345321}" srcOrd="0" destOrd="0" presId="urn:microsoft.com/office/officeart/2018/2/layout/IconCircleList"/>
    <dgm:cxn modelId="{5F097B4E-7F00-4720-BF3C-E3DA31C4298F}" srcId="{E51003BD-6835-4C97-8D17-52C6431050CA}" destId="{6442F666-7E81-4AC3-9891-12528782E31A}" srcOrd="3" destOrd="0" parTransId="{6FBBE686-EA6A-45A5-B6ED-B12D65E528A6}" sibTransId="{444C9E06-05A3-4FF6-A0F2-51C7F2CCD2A8}"/>
    <dgm:cxn modelId="{A511A38C-0698-458B-8E5F-3B3FE07D8848}" type="presOf" srcId="{CD27E356-2221-4CBD-ABB0-4BA53F7764E6}" destId="{6B281753-3CDB-4491-B4AE-9EE5F5315DCD}" srcOrd="0" destOrd="0" presId="urn:microsoft.com/office/officeart/2018/2/layout/IconCircleList"/>
    <dgm:cxn modelId="{ECA3EE97-E1A2-4CEE-8E41-E21E1F3D5C6D}" type="presOf" srcId="{6442F666-7E81-4AC3-9891-12528782E31A}" destId="{58F5F4A7-E28B-4A58-96EB-25442BAB78EF}" srcOrd="0" destOrd="0" presId="urn:microsoft.com/office/officeart/2018/2/layout/IconCircleList"/>
    <dgm:cxn modelId="{0369C4AD-BB0B-4D4C-B04F-C3A000871A31}" type="presOf" srcId="{B3E96621-8A3C-4009-BF81-90CF87E37736}" destId="{D6A640DD-DE1A-4CE2-BF12-6360C8407D90}" srcOrd="0" destOrd="0" presId="urn:microsoft.com/office/officeart/2018/2/layout/IconCircleList"/>
    <dgm:cxn modelId="{0FE669C0-35A7-49DA-8C45-0D4289C3B4D5}" type="presOf" srcId="{E51003BD-6835-4C97-8D17-52C6431050CA}" destId="{68C7D26C-CC2C-49A9-846C-745D5CA06844}" srcOrd="0" destOrd="0" presId="urn:microsoft.com/office/officeart/2018/2/layout/IconCircleList"/>
    <dgm:cxn modelId="{68D9E5C0-6BB4-4C15-8C13-A7AD45C5C961}" type="presOf" srcId="{7E089F97-1959-416B-89E2-315CAA670E92}" destId="{52242B98-098B-4CCA-906C-E323D372558C}" srcOrd="0" destOrd="0" presId="urn:microsoft.com/office/officeart/2018/2/layout/IconCircleList"/>
    <dgm:cxn modelId="{6A5F0DCB-6658-42F2-AFAA-4BD1689A1086}" type="presOf" srcId="{E423A5A7-4F62-4CD3-B82C-5DDDC0C1E48C}" destId="{D2FC68E9-D50C-4137-841F-7ADF5500E8ED}" srcOrd="0" destOrd="0" presId="urn:microsoft.com/office/officeart/2018/2/layout/IconCircleList"/>
    <dgm:cxn modelId="{95873DE3-5A03-4575-948C-9824F97A4CE1}" type="presOf" srcId="{97916AD9-4D3C-4D70-8FB7-D8EFFFA49D41}" destId="{A45275DD-49FF-4CCF-A5DD-C6FB69B4577D}" srcOrd="0" destOrd="0" presId="urn:microsoft.com/office/officeart/2018/2/layout/IconCircleList"/>
    <dgm:cxn modelId="{FF986EEE-8799-4241-8135-853A3534342D}" srcId="{E51003BD-6835-4C97-8D17-52C6431050CA}" destId="{97916AD9-4D3C-4D70-8FB7-D8EFFFA49D41}" srcOrd="2" destOrd="0" parTransId="{3ECC2064-59C7-47FC-BC29-8BAE9B62F365}" sibTransId="{7E089F97-1959-416B-89E2-315CAA670E92}"/>
    <dgm:cxn modelId="{1F6061FB-EB93-4BFA-99D3-B09E3930C763}" srcId="{E51003BD-6835-4C97-8D17-52C6431050CA}" destId="{B3E96621-8A3C-4009-BF81-90CF87E37736}" srcOrd="0" destOrd="0" parTransId="{014643B9-1ED0-4AC6-8BB5-A992C8234148}" sibTransId="{E423A5A7-4F62-4CD3-B82C-5DDDC0C1E48C}"/>
    <dgm:cxn modelId="{6B307A49-3A66-42C5-B24F-4C91A3F42DDD}" type="presParOf" srcId="{68C7D26C-CC2C-49A9-846C-745D5CA06844}" destId="{E99011DC-968E-4188-8670-8362BAEE64DA}" srcOrd="0" destOrd="0" presId="urn:microsoft.com/office/officeart/2018/2/layout/IconCircleList"/>
    <dgm:cxn modelId="{814E35A8-E3A7-4549-8B7C-5C413F36442E}" type="presParOf" srcId="{E99011DC-968E-4188-8670-8362BAEE64DA}" destId="{A02815D6-1A0E-400A-AD49-0B5F7C20D7F2}" srcOrd="0" destOrd="0" presId="urn:microsoft.com/office/officeart/2018/2/layout/IconCircleList"/>
    <dgm:cxn modelId="{6CF3CC60-5C12-41EA-9A5B-2204612BC28B}" type="presParOf" srcId="{A02815D6-1A0E-400A-AD49-0B5F7C20D7F2}" destId="{41CB4127-80E5-4711-A8DF-11764AED2A80}" srcOrd="0" destOrd="0" presId="urn:microsoft.com/office/officeart/2018/2/layout/IconCircleList"/>
    <dgm:cxn modelId="{EACF032A-F16A-493C-9E90-523598897E12}" type="presParOf" srcId="{A02815D6-1A0E-400A-AD49-0B5F7C20D7F2}" destId="{702884E2-CCBE-476B-BD9A-EA534597E34D}" srcOrd="1" destOrd="0" presId="urn:microsoft.com/office/officeart/2018/2/layout/IconCircleList"/>
    <dgm:cxn modelId="{F776693D-A5C3-4C63-B553-A06979747689}" type="presParOf" srcId="{A02815D6-1A0E-400A-AD49-0B5F7C20D7F2}" destId="{0A821814-C046-4478-A9F2-760BECA74EB5}" srcOrd="2" destOrd="0" presId="urn:microsoft.com/office/officeart/2018/2/layout/IconCircleList"/>
    <dgm:cxn modelId="{F3EC2837-5090-4039-98F0-1E2E8D11E356}" type="presParOf" srcId="{A02815D6-1A0E-400A-AD49-0B5F7C20D7F2}" destId="{D6A640DD-DE1A-4CE2-BF12-6360C8407D90}" srcOrd="3" destOrd="0" presId="urn:microsoft.com/office/officeart/2018/2/layout/IconCircleList"/>
    <dgm:cxn modelId="{4AE02A6C-AD5B-4C80-88B1-4E950228BA27}" type="presParOf" srcId="{E99011DC-968E-4188-8670-8362BAEE64DA}" destId="{D2FC68E9-D50C-4137-841F-7ADF5500E8ED}" srcOrd="1" destOrd="0" presId="urn:microsoft.com/office/officeart/2018/2/layout/IconCircleList"/>
    <dgm:cxn modelId="{A01369CB-5ABD-43C1-8D3E-23A861AA13C3}" type="presParOf" srcId="{E99011DC-968E-4188-8670-8362BAEE64DA}" destId="{D492C184-FFEB-416C-9137-6B528DDD390D}" srcOrd="2" destOrd="0" presId="urn:microsoft.com/office/officeart/2018/2/layout/IconCircleList"/>
    <dgm:cxn modelId="{CDD9FF7A-D604-478F-9D50-BDEFEE203226}" type="presParOf" srcId="{D492C184-FFEB-416C-9137-6B528DDD390D}" destId="{604E4A90-9588-4D9C-934D-65700C300E3E}" srcOrd="0" destOrd="0" presId="urn:microsoft.com/office/officeart/2018/2/layout/IconCircleList"/>
    <dgm:cxn modelId="{90E19FC1-919A-4A4E-9B6F-B5ADA13843B8}" type="presParOf" srcId="{D492C184-FFEB-416C-9137-6B528DDD390D}" destId="{AF9C602A-4F28-43A3-AD4F-C4826334967B}" srcOrd="1" destOrd="0" presId="urn:microsoft.com/office/officeart/2018/2/layout/IconCircleList"/>
    <dgm:cxn modelId="{18472C21-7A0E-4E11-ABCC-8760B8A2C946}" type="presParOf" srcId="{D492C184-FFEB-416C-9137-6B528DDD390D}" destId="{3B100FC2-75C7-4CC8-A7E1-B468B502ADBD}" srcOrd="2" destOrd="0" presId="urn:microsoft.com/office/officeart/2018/2/layout/IconCircleList"/>
    <dgm:cxn modelId="{58D967ED-035A-47C8-9A30-339C76089F39}" type="presParOf" srcId="{D492C184-FFEB-416C-9137-6B528DDD390D}" destId="{6B281753-3CDB-4491-B4AE-9EE5F5315DCD}" srcOrd="3" destOrd="0" presId="urn:microsoft.com/office/officeart/2018/2/layout/IconCircleList"/>
    <dgm:cxn modelId="{8B742B44-1370-4F60-AAE7-41B07DE24793}" type="presParOf" srcId="{E99011DC-968E-4188-8670-8362BAEE64DA}" destId="{A464C1C7-75B4-44D2-AB82-59B2B0345321}" srcOrd="3" destOrd="0" presId="urn:microsoft.com/office/officeart/2018/2/layout/IconCircleList"/>
    <dgm:cxn modelId="{E6204368-0F16-40D2-926E-F23E734A357C}" type="presParOf" srcId="{E99011DC-968E-4188-8670-8362BAEE64DA}" destId="{D45D168E-9157-43E5-A297-8E3CBCF07B73}" srcOrd="4" destOrd="0" presId="urn:microsoft.com/office/officeart/2018/2/layout/IconCircleList"/>
    <dgm:cxn modelId="{80E2F0EF-F8ED-468C-8625-70D43BD00CBD}" type="presParOf" srcId="{D45D168E-9157-43E5-A297-8E3CBCF07B73}" destId="{C287CA71-7F06-45AA-ADCF-306D3217A843}" srcOrd="0" destOrd="0" presId="urn:microsoft.com/office/officeart/2018/2/layout/IconCircleList"/>
    <dgm:cxn modelId="{0B27E2B1-AE5D-4FB4-BBE9-62FCC7784B61}" type="presParOf" srcId="{D45D168E-9157-43E5-A297-8E3CBCF07B73}" destId="{C3A9248C-AB5E-4C27-856F-9FAF7CDBE693}" srcOrd="1" destOrd="0" presId="urn:microsoft.com/office/officeart/2018/2/layout/IconCircleList"/>
    <dgm:cxn modelId="{A9B7D1B5-17DE-4584-9A33-6E023FD6AC4E}" type="presParOf" srcId="{D45D168E-9157-43E5-A297-8E3CBCF07B73}" destId="{EAFE61F6-F940-4D94-9009-BD0793F680E7}" srcOrd="2" destOrd="0" presId="urn:microsoft.com/office/officeart/2018/2/layout/IconCircleList"/>
    <dgm:cxn modelId="{193D2CBD-33E6-459C-B16C-E513B4F515E0}" type="presParOf" srcId="{D45D168E-9157-43E5-A297-8E3CBCF07B73}" destId="{A45275DD-49FF-4CCF-A5DD-C6FB69B4577D}" srcOrd="3" destOrd="0" presId="urn:microsoft.com/office/officeart/2018/2/layout/IconCircleList"/>
    <dgm:cxn modelId="{9B54ECA5-CE65-45CF-9ACD-B19E159F181C}" type="presParOf" srcId="{E99011DC-968E-4188-8670-8362BAEE64DA}" destId="{52242B98-098B-4CCA-906C-E323D372558C}" srcOrd="5" destOrd="0" presId="urn:microsoft.com/office/officeart/2018/2/layout/IconCircleList"/>
    <dgm:cxn modelId="{414DE2E4-0859-4042-88D5-BB3AFE43784C}" type="presParOf" srcId="{E99011DC-968E-4188-8670-8362BAEE64DA}" destId="{6ABE8BAB-F09B-408D-89BE-484A952A76CC}" srcOrd="6" destOrd="0" presId="urn:microsoft.com/office/officeart/2018/2/layout/IconCircleList"/>
    <dgm:cxn modelId="{4F556C92-B510-44D3-84F0-A98363F99CF8}" type="presParOf" srcId="{6ABE8BAB-F09B-408D-89BE-484A952A76CC}" destId="{28A9A103-CF4E-4D88-A177-D71F9AB577B3}" srcOrd="0" destOrd="0" presId="urn:microsoft.com/office/officeart/2018/2/layout/IconCircleList"/>
    <dgm:cxn modelId="{036D6D07-0986-4DFA-BEE8-E75449DF0C03}" type="presParOf" srcId="{6ABE8BAB-F09B-408D-89BE-484A952A76CC}" destId="{A467DB07-F50A-49ED-A83D-232F075C5271}" srcOrd="1" destOrd="0" presId="urn:microsoft.com/office/officeart/2018/2/layout/IconCircleList"/>
    <dgm:cxn modelId="{99137802-DE87-42BB-BF14-74189A7AE908}" type="presParOf" srcId="{6ABE8BAB-F09B-408D-89BE-484A952A76CC}" destId="{41F4F48D-2EF9-4D7A-8D50-289435CDA400}" srcOrd="2" destOrd="0" presId="urn:microsoft.com/office/officeart/2018/2/layout/IconCircleList"/>
    <dgm:cxn modelId="{3FEA8233-810B-4898-AFA6-71B9D1D56881}" type="presParOf" srcId="{6ABE8BAB-F09B-408D-89BE-484A952A76CC}" destId="{58F5F4A7-E28B-4A58-96EB-25442BAB78E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B4127-80E5-4711-A8DF-11764AED2A80}">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884E2-CCBE-476B-BD9A-EA534597E34D}">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A640DD-DE1A-4CE2-BF12-6360C8407D90}">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Perceptron: This early neural network, much like the first spark of a fire, laid the foundation for all subsequent neural network-based computer vision systems.</a:t>
          </a:r>
        </a:p>
      </dsp:txBody>
      <dsp:txXfrm>
        <a:off x="1948202" y="368029"/>
        <a:ext cx="3233964" cy="1371985"/>
      </dsp:txXfrm>
    </dsp:sp>
    <dsp:sp modelId="{604E4A90-9588-4D9C-934D-65700C300E3E}">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9C602A-4F28-43A3-AD4F-C4826334967B}">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281753-3CDB-4491-B4AE-9EE5F5315DCD}">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Edge detection and feature extraction algorithms: These algorithms, much like the tools of a skilled craftsman, enabled more accurate and robust analysis of visual information.</a:t>
          </a:r>
        </a:p>
      </dsp:txBody>
      <dsp:txXfrm>
        <a:off x="7411643" y="368029"/>
        <a:ext cx="3233964" cy="1371985"/>
      </dsp:txXfrm>
    </dsp:sp>
    <dsp:sp modelId="{C287CA71-7F06-45AA-ADCF-306D3217A843}">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A9248C-AB5E-4C27-856F-9FAF7CDBE693}">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5275DD-49FF-4CCF-A5DD-C6FB69B4577D}">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Machine learning algorithms: These algorithms, much like a student's growing knowledge base, improved accuracy and efficiency in various computer vision tasks.</a:t>
          </a:r>
        </a:p>
      </dsp:txBody>
      <dsp:txXfrm>
        <a:off x="1948202" y="2452790"/>
        <a:ext cx="3233964" cy="1371985"/>
      </dsp:txXfrm>
    </dsp:sp>
    <dsp:sp modelId="{28A9A103-CF4E-4D88-A177-D71F9AB577B3}">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7DB07-F50A-49ED-A83D-232F075C5271}">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F5F4A7-E28B-4A58-96EB-25442BAB78EF}">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Deep learning: This revolutionary technology, much like a scientific breakthrough, has transformed computer vision, enabling unprecedented levels of accuracy and performance.</a:t>
          </a:r>
        </a:p>
      </dsp:txBody>
      <dsp:txXfrm>
        <a:off x="7411643" y="2452790"/>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92C7B-4AB1-449D-B6C6-57D3190DB3D1}" type="datetimeFigureOut">
              <a:rPr lang="en-US" smtClean="0"/>
              <a:t>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9B31F-F1FB-4C13-B3CA-35D643B68AB2}" type="slidenum">
              <a:rPr lang="en-US" smtClean="0"/>
              <a:t>‹#›</a:t>
            </a:fld>
            <a:endParaRPr lang="en-US"/>
          </a:p>
        </p:txBody>
      </p:sp>
    </p:spTree>
    <p:extLst>
      <p:ext uri="{BB962C8B-B14F-4D97-AF65-F5344CB8AC3E}">
        <p14:creationId xmlns:p14="http://schemas.microsoft.com/office/powerpoint/2010/main" val="2523278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9B31F-F1FB-4C13-B3CA-35D643B68AB2}" type="slidenum">
              <a:rPr lang="en-US" smtClean="0"/>
              <a:t>2</a:t>
            </a:fld>
            <a:endParaRPr lang="en-US"/>
          </a:p>
        </p:txBody>
      </p:sp>
    </p:spTree>
    <p:extLst>
      <p:ext uri="{BB962C8B-B14F-4D97-AF65-F5344CB8AC3E}">
        <p14:creationId xmlns:p14="http://schemas.microsoft.com/office/powerpoint/2010/main" val="2829513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11AE-4BA6-969D-842D-66536D7B0A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44A642-915F-4479-AA50-E7EB9886DD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C2E3D7-8FC6-9A6A-B05E-BAA7FBA24A7E}"/>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5" name="Footer Placeholder 4">
            <a:extLst>
              <a:ext uri="{FF2B5EF4-FFF2-40B4-BE49-F238E27FC236}">
                <a16:creationId xmlns:a16="http://schemas.microsoft.com/office/drawing/2014/main" id="{A8A53CCA-B366-8268-18DC-EE5A1B22E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212359-0B71-762F-85B8-AF14B761B2E7}"/>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287302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C491-8BB4-C020-F48D-9308C79DBA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E43AFB-19F8-D4BA-F00F-F78D2EF827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B349C-26C0-8152-627F-51B2313EC7B9}"/>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5" name="Footer Placeholder 4">
            <a:extLst>
              <a:ext uri="{FF2B5EF4-FFF2-40B4-BE49-F238E27FC236}">
                <a16:creationId xmlns:a16="http://schemas.microsoft.com/office/drawing/2014/main" id="{813F7B83-C954-BD44-1AB5-D3068D842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816D0-4879-C1CF-AFC9-FF3328ADC088}"/>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280533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C6DA27-098D-4287-44C3-028645BCFA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CC9A50-A15E-0D65-A992-90CC1F1571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A5396-25C2-3C91-6A63-7FA6AD93BEBD}"/>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5" name="Footer Placeholder 4">
            <a:extLst>
              <a:ext uri="{FF2B5EF4-FFF2-40B4-BE49-F238E27FC236}">
                <a16:creationId xmlns:a16="http://schemas.microsoft.com/office/drawing/2014/main" id="{3FF19A46-2F6B-5A46-E7C4-5228657B0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1D9E5-58F3-51E5-7FED-3ED47DE2C018}"/>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1542912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0E9C-1F5C-DC4C-71A6-0B0F83C2F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FB5FF1-1635-1816-DC11-3B6B9DCDD2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AE40EC-6027-FE4A-F945-C792BDD98CC5}"/>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5" name="Footer Placeholder 4">
            <a:extLst>
              <a:ext uri="{FF2B5EF4-FFF2-40B4-BE49-F238E27FC236}">
                <a16:creationId xmlns:a16="http://schemas.microsoft.com/office/drawing/2014/main" id="{FDCBF2FA-643A-5B79-0791-9E5F0C005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9902A-8BEC-8331-D2B9-6E1FC62E0373}"/>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145013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B720-4AAF-2683-0446-1D98BEFBBD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C9084B-8D0B-FDDC-54E5-21B8AB35D9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E7D4D2-A33F-46D1-E5AC-9E24CBD93A21}"/>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5" name="Footer Placeholder 4">
            <a:extLst>
              <a:ext uri="{FF2B5EF4-FFF2-40B4-BE49-F238E27FC236}">
                <a16:creationId xmlns:a16="http://schemas.microsoft.com/office/drawing/2014/main" id="{873AEC3D-F872-18D3-EF3A-8F60EE91A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DC241-20C4-CFBC-70A5-B8B8C753C4AB}"/>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2503912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A402E-BBA9-A94A-2E67-54BB41C632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D482C-B487-BEC2-337E-4CC26D4349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F7B6BC-D9C2-7579-6039-B4E16028B8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3B24F9-E1CE-2499-1E44-895D63017999}"/>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6" name="Footer Placeholder 5">
            <a:extLst>
              <a:ext uri="{FF2B5EF4-FFF2-40B4-BE49-F238E27FC236}">
                <a16:creationId xmlns:a16="http://schemas.microsoft.com/office/drawing/2014/main" id="{F1447949-9B1B-51FF-C09E-C2A8D1FDB7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F4173-DD87-889F-BD03-9456FF3B342B}"/>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2473215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7873-C756-7D84-0A12-F74640ECB2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FD6D3B-5E22-819B-D8D3-FED7CF3DA9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476EB5-9F40-52CB-FB86-C1CA18946B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7078E9-FA91-D343-7288-AAC9DD4847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5AB83F-7531-9DB8-E9A5-C29A2918A5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F983F-AEE7-576F-3BAA-3F561742774A}"/>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8" name="Footer Placeholder 7">
            <a:extLst>
              <a:ext uri="{FF2B5EF4-FFF2-40B4-BE49-F238E27FC236}">
                <a16:creationId xmlns:a16="http://schemas.microsoft.com/office/drawing/2014/main" id="{AEC86EC5-6AE7-6F5C-9786-6B7F035625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B897A7-0410-D481-DD19-849D46526610}"/>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395683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4FB7-EDE4-122E-B468-CB11BEF1D9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8A5618-8B78-C678-1138-D89A3B90325F}"/>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4" name="Footer Placeholder 3">
            <a:extLst>
              <a:ext uri="{FF2B5EF4-FFF2-40B4-BE49-F238E27FC236}">
                <a16:creationId xmlns:a16="http://schemas.microsoft.com/office/drawing/2014/main" id="{1F6DA6E9-D503-4FCB-6B41-0EF8ED961C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E185E-3C4E-7C26-4DB7-114314410E0A}"/>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1686453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7E413-989F-8DC7-5E2B-38587E6C5ED7}"/>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3" name="Footer Placeholder 2">
            <a:extLst>
              <a:ext uri="{FF2B5EF4-FFF2-40B4-BE49-F238E27FC236}">
                <a16:creationId xmlns:a16="http://schemas.microsoft.com/office/drawing/2014/main" id="{D5E48432-5667-C046-388C-EFF8FF9F4E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20749D-E5A3-067A-198B-F0870CFD0D7E}"/>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1421999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9864-CABC-B66E-0FCC-F4D6E3922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13C07A-7FA3-E0CF-A5D9-51714EF88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C413ED-3E40-3B20-33AA-6DA22C2DF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0E084-B8BF-9632-5408-77202852712F}"/>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6" name="Footer Placeholder 5">
            <a:extLst>
              <a:ext uri="{FF2B5EF4-FFF2-40B4-BE49-F238E27FC236}">
                <a16:creationId xmlns:a16="http://schemas.microsoft.com/office/drawing/2014/main" id="{094481B1-37E9-40E6-8A7E-0B19B08EB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6DAE6-5EA4-044C-1D2E-61669ED19B0E}"/>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153585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40CC-1149-DFA6-AAF6-FBE3FF554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8CE5F0-ABB4-A91F-1579-FEC13C80FD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E2BB7A-15EB-D1ED-CB3B-0A320B157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EDB84-3D51-DC03-BCC6-99E5332AC74A}"/>
              </a:ext>
            </a:extLst>
          </p:cNvPr>
          <p:cNvSpPr>
            <a:spLocks noGrp="1"/>
          </p:cNvSpPr>
          <p:nvPr>
            <p:ph type="dt" sz="half" idx="10"/>
          </p:nvPr>
        </p:nvSpPr>
        <p:spPr/>
        <p:txBody>
          <a:bodyPr/>
          <a:lstStyle/>
          <a:p>
            <a:fld id="{5BCF865E-79CF-40A2-A042-60126A904CBE}" type="datetimeFigureOut">
              <a:rPr lang="en-US" smtClean="0"/>
              <a:t>1/19/2025</a:t>
            </a:fld>
            <a:endParaRPr lang="en-US"/>
          </a:p>
        </p:txBody>
      </p:sp>
      <p:sp>
        <p:nvSpPr>
          <p:cNvPr id="6" name="Footer Placeholder 5">
            <a:extLst>
              <a:ext uri="{FF2B5EF4-FFF2-40B4-BE49-F238E27FC236}">
                <a16:creationId xmlns:a16="http://schemas.microsoft.com/office/drawing/2014/main" id="{D7A2B23F-81B5-1219-2F98-9A558FE29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D202D5-B5B0-1038-3996-3560EB8AC157}"/>
              </a:ext>
            </a:extLst>
          </p:cNvPr>
          <p:cNvSpPr>
            <a:spLocks noGrp="1"/>
          </p:cNvSpPr>
          <p:nvPr>
            <p:ph type="sldNum" sz="quarter" idx="12"/>
          </p:nvPr>
        </p:nvSpPr>
        <p:spPr/>
        <p:txBody>
          <a:bodyPr/>
          <a:lstStyle/>
          <a:p>
            <a:fld id="{8479573A-2F83-4AFD-AD47-3135EDF13044}" type="slidenum">
              <a:rPr lang="en-US" smtClean="0"/>
              <a:t>‹#›</a:t>
            </a:fld>
            <a:endParaRPr lang="en-US"/>
          </a:p>
        </p:txBody>
      </p:sp>
    </p:spTree>
    <p:extLst>
      <p:ext uri="{BB962C8B-B14F-4D97-AF65-F5344CB8AC3E}">
        <p14:creationId xmlns:p14="http://schemas.microsoft.com/office/powerpoint/2010/main" val="179194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33E8C-5A65-039D-312A-3AA56C56B2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56A2D8-D1A5-8FE5-E61F-76ABB5BB2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E20533-C5D2-38FA-56F9-C7BB5FF6C3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CF865E-79CF-40A2-A042-60126A904CBE}" type="datetimeFigureOut">
              <a:rPr lang="en-US" smtClean="0"/>
              <a:t>1/19/2025</a:t>
            </a:fld>
            <a:endParaRPr lang="en-US"/>
          </a:p>
        </p:txBody>
      </p:sp>
      <p:sp>
        <p:nvSpPr>
          <p:cNvPr id="5" name="Footer Placeholder 4">
            <a:extLst>
              <a:ext uri="{FF2B5EF4-FFF2-40B4-BE49-F238E27FC236}">
                <a16:creationId xmlns:a16="http://schemas.microsoft.com/office/drawing/2014/main" id="{8538AA51-FCD8-F1E7-5C33-83647B56E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DFE85C-E8F1-3ED1-DA45-D0E5C4B720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79573A-2F83-4AFD-AD47-3135EDF13044}" type="slidenum">
              <a:rPr lang="en-US" smtClean="0"/>
              <a:t>‹#›</a:t>
            </a:fld>
            <a:endParaRPr lang="en-US"/>
          </a:p>
        </p:txBody>
      </p:sp>
    </p:spTree>
    <p:extLst>
      <p:ext uri="{BB962C8B-B14F-4D97-AF65-F5344CB8AC3E}">
        <p14:creationId xmlns:p14="http://schemas.microsoft.com/office/powerpoint/2010/main" val="124131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news.cornell.edu/stories/2019/09/professors-perceptron-paved-way-ai-60-years-too-soon#:~:text=%E2%80%9CThe%20perceptron%20was%20the%20first,perceptron%20in%20his%20Introduction%20to" TargetMode="External"/><Relationship Id="rId2" Type="http://schemas.openxmlformats.org/officeDocument/2006/relationships/hyperlink" Target="https://medium.com/data-and-beyond/a-historical-investigation-into-the-beginning-of-computer-vision-8e86858254bd#:~:text=It%20was%20concluded%20that%20the,that%20attempt%20to%20mimic%20natural" TargetMode="External"/><Relationship Id="rId1" Type="http://schemas.openxmlformats.org/officeDocument/2006/relationships/slideLayout" Target="../slideLayouts/slideLayout2.xml"/><Relationship Id="rId4" Type="http://schemas.openxmlformats.org/officeDocument/2006/relationships/hyperlink" Target="https://blog.roboflow.com/edge-det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9AA14-4CDC-1CA8-B449-90AC2914EA71}"/>
              </a:ext>
            </a:extLst>
          </p:cNvPr>
          <p:cNvSpPr>
            <a:spLocks noGrp="1"/>
          </p:cNvSpPr>
          <p:nvPr>
            <p:ph type="ctrTitle"/>
          </p:nvPr>
        </p:nvSpPr>
        <p:spPr>
          <a:xfrm>
            <a:off x="1043631" y="809898"/>
            <a:ext cx="9942716" cy="1554480"/>
          </a:xfrm>
        </p:spPr>
        <p:txBody>
          <a:bodyPr vert="horz" lIns="91440" tIns="45720" rIns="91440" bIns="45720" rtlCol="0" anchor="ctr">
            <a:normAutofit/>
          </a:bodyPr>
          <a:lstStyle/>
          <a:p>
            <a:pPr algn="l"/>
            <a:r>
              <a:rPr lang="en-US" sz="4800" kern="1200">
                <a:solidFill>
                  <a:schemeClr val="tx1"/>
                </a:solidFill>
                <a:latin typeface="+mj-lt"/>
                <a:ea typeface="+mj-ea"/>
                <a:cs typeface="+mj-cs"/>
              </a:rPr>
              <a:t>Presentataion by</a:t>
            </a:r>
          </a:p>
        </p:txBody>
      </p:sp>
      <p:sp>
        <p:nvSpPr>
          <p:cNvPr id="3" name="Subtitle 2">
            <a:extLst>
              <a:ext uri="{FF2B5EF4-FFF2-40B4-BE49-F238E27FC236}">
                <a16:creationId xmlns:a16="http://schemas.microsoft.com/office/drawing/2014/main" id="{75B45F14-2E63-BF1B-C19A-0FC2F287AE6D}"/>
              </a:ext>
            </a:extLst>
          </p:cNvPr>
          <p:cNvSpPr>
            <a:spLocks noGrp="1"/>
          </p:cNvSpPr>
          <p:nvPr>
            <p:ph type="subTitle" idx="1"/>
          </p:nvPr>
        </p:nvSpPr>
        <p:spPr>
          <a:xfrm>
            <a:off x="1045028" y="3017522"/>
            <a:ext cx="9941319" cy="3124658"/>
          </a:xfrm>
        </p:spPr>
        <p:txBody>
          <a:bodyPr vert="horz" lIns="91440" tIns="45720" rIns="91440" bIns="45720" rtlCol="0" anchor="ctr">
            <a:normAutofit/>
          </a:bodyPr>
          <a:lstStyle/>
          <a:p>
            <a:pPr algn="l"/>
            <a:r>
              <a:rPr lang="en-US"/>
              <a:t>                                                                                     Mary Balemba</a:t>
            </a:r>
          </a:p>
          <a:p>
            <a:pPr algn="l"/>
            <a:r>
              <a:rPr lang="en-US"/>
              <a:t>                                                                                    Jan 19</a:t>
            </a:r>
            <a:r>
              <a:rPr lang="en-US" baseline="30000"/>
              <a:t>th</a:t>
            </a:r>
            <a:r>
              <a:rPr lang="en-US"/>
              <a:t>, 2025</a:t>
            </a:r>
          </a:p>
          <a:p>
            <a:pPr algn="l"/>
            <a:r>
              <a:rPr lang="en-US"/>
              <a:t>                                                                           ITAI-1378 Computer Vision</a:t>
            </a:r>
          </a:p>
          <a:p>
            <a:pPr algn="l"/>
            <a:r>
              <a:rPr lang="en-US"/>
              <a:t>            Computer Vision -Historical Timeline of Computer Vision </a:t>
            </a:r>
            <a:endParaRPr lang="en-US"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974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27200-E575-EF72-EECC-E7A9BE89F683}"/>
              </a:ext>
            </a:extLst>
          </p:cNvPr>
          <p:cNvSpPr>
            <a:spLocks noGrp="1"/>
          </p:cNvSpPr>
          <p:nvPr>
            <p:ph type="title"/>
          </p:nvPr>
        </p:nvSpPr>
        <p:spPr>
          <a:xfrm>
            <a:off x="761803" y="350196"/>
            <a:ext cx="4646904" cy="1624520"/>
          </a:xfrm>
        </p:spPr>
        <p:txBody>
          <a:bodyPr anchor="ctr">
            <a:normAutofit/>
          </a:bodyPr>
          <a:lstStyle/>
          <a:p>
            <a:r>
              <a:rPr lang="en-US" sz="4000"/>
              <a:t>Conclusion</a:t>
            </a:r>
          </a:p>
        </p:txBody>
      </p:sp>
      <p:sp>
        <p:nvSpPr>
          <p:cNvPr id="3" name="Content Placeholder 2">
            <a:extLst>
              <a:ext uri="{FF2B5EF4-FFF2-40B4-BE49-F238E27FC236}">
                <a16:creationId xmlns:a16="http://schemas.microsoft.com/office/drawing/2014/main" id="{0D590DAB-DD9F-86AE-150B-925793E595EE}"/>
              </a:ext>
            </a:extLst>
          </p:cNvPr>
          <p:cNvSpPr>
            <a:spLocks noGrp="1"/>
          </p:cNvSpPr>
          <p:nvPr>
            <p:ph idx="1"/>
          </p:nvPr>
        </p:nvSpPr>
        <p:spPr>
          <a:xfrm>
            <a:off x="761802" y="2743200"/>
            <a:ext cx="4646905" cy="3613149"/>
          </a:xfrm>
        </p:spPr>
        <p:txBody>
          <a:bodyPr anchor="ctr">
            <a:normAutofit/>
          </a:bodyPr>
          <a:lstStyle/>
          <a:p>
            <a:r>
              <a:rPr lang="en-US" sz="2000"/>
              <a:t>The history of computer vision is a fascinating journey of human ingenuity and scientific discovery. From its humble beginnings in the mid-20th century to the current era of deep learning, computer vision has evolved from a nascent field to a powerful technology that is transforming our world. It is a testament to the human capacity for innovation and our relentless pursuit of understanding the world around us.</a:t>
            </a:r>
          </a:p>
        </p:txBody>
      </p:sp>
      <p:pic>
        <p:nvPicPr>
          <p:cNvPr id="5" name="Picture 4" descr="Robot operating a machine">
            <a:extLst>
              <a:ext uri="{FF2B5EF4-FFF2-40B4-BE49-F238E27FC236}">
                <a16:creationId xmlns:a16="http://schemas.microsoft.com/office/drawing/2014/main" id="{8CC0EF13-F83E-C06A-4F34-8892FF605DCE}"/>
              </a:ext>
            </a:extLst>
          </p:cNvPr>
          <p:cNvPicPr>
            <a:picLocks noChangeAspect="1"/>
          </p:cNvPicPr>
          <p:nvPr/>
        </p:nvPicPr>
        <p:blipFill>
          <a:blip r:embed="rId2"/>
          <a:srcRect l="16812" r="14890" b="1"/>
          <a:stretch/>
        </p:blipFill>
        <p:spPr>
          <a:xfrm>
            <a:off x="6096000" y="1"/>
            <a:ext cx="6102825" cy="6858000"/>
          </a:xfrm>
          <a:prstGeom prst="rect">
            <a:avLst/>
          </a:prstGeom>
        </p:spPr>
      </p:pic>
    </p:spTree>
    <p:extLst>
      <p:ext uri="{BB962C8B-B14F-4D97-AF65-F5344CB8AC3E}">
        <p14:creationId xmlns:p14="http://schemas.microsoft.com/office/powerpoint/2010/main" val="284224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55FBF-96B1-B029-65BD-F268237D9635}"/>
              </a:ext>
            </a:extLst>
          </p:cNvPr>
          <p:cNvSpPr>
            <a:spLocks noGrp="1"/>
          </p:cNvSpPr>
          <p:nvPr>
            <p:ph type="title"/>
          </p:nvPr>
        </p:nvSpPr>
        <p:spPr>
          <a:xfrm>
            <a:off x="1043631" y="809898"/>
            <a:ext cx="9942716" cy="1554480"/>
          </a:xfrm>
        </p:spPr>
        <p:txBody>
          <a:bodyPr anchor="ctr">
            <a:normAutofit/>
          </a:bodyPr>
          <a:lstStyle/>
          <a:p>
            <a:r>
              <a:rPr lang="en-US" sz="4800"/>
              <a:t>References</a:t>
            </a:r>
          </a:p>
        </p:txBody>
      </p:sp>
      <p:sp>
        <p:nvSpPr>
          <p:cNvPr id="3" name="Content Placeholder 2">
            <a:extLst>
              <a:ext uri="{FF2B5EF4-FFF2-40B4-BE49-F238E27FC236}">
                <a16:creationId xmlns:a16="http://schemas.microsoft.com/office/drawing/2014/main" id="{33DAE284-78CF-614E-79F1-C70CF1FB941A}"/>
              </a:ext>
            </a:extLst>
          </p:cNvPr>
          <p:cNvSpPr>
            <a:spLocks noGrp="1"/>
          </p:cNvSpPr>
          <p:nvPr>
            <p:ph idx="1"/>
          </p:nvPr>
        </p:nvSpPr>
        <p:spPr>
          <a:xfrm>
            <a:off x="1045028" y="3017522"/>
            <a:ext cx="9941319" cy="3124658"/>
          </a:xfrm>
        </p:spPr>
        <p:txBody>
          <a:bodyPr anchor="ctr">
            <a:normAutofit/>
          </a:bodyPr>
          <a:lstStyle/>
          <a:p>
            <a:r>
              <a:rPr lang="en-US" sz="1700">
                <a:hlinkClick r:id="rId2"/>
              </a:rPr>
              <a:t>Ballard DH, Zhang R. The Hierarchical Evolution in Human Vision Modeling. Top Cogn Sci. 2021 Apr;13(2):309-328. doi: 10.1111/tops.12527. Epub 2021 Apr 10. PMID: 33838010; PMCID: PMC9462461.</a:t>
            </a:r>
          </a:p>
          <a:p>
            <a:r>
              <a:rPr lang="en-US" sz="1700">
                <a:hlinkClick r:id="rId2"/>
              </a:rPr>
              <a:t>https://medium.com/data-and-beyond/a-historical-investigation-into-the-beginning-of-computer-vision-8e86858254bd#:~:text=It%20was%20concluded%20that%20the,that%20attempt%20to%20mimic%20natural</a:t>
            </a:r>
            <a:r>
              <a:rPr lang="en-US" sz="1700"/>
              <a:t> </a:t>
            </a:r>
          </a:p>
          <a:p>
            <a:r>
              <a:rPr lang="en-US" sz="1700">
                <a:hlinkClick r:id="rId3"/>
              </a:rPr>
              <a:t>https://news.cornell.edu/stories/2019/09/professors-perceptron-paved-way-ai-60-years-too-soon#:~:text=%E2%80%9CThe%20perceptron%20was%20the%20first,perceptron%20in%20his%20Introduction%20to</a:t>
            </a:r>
            <a:r>
              <a:rPr lang="en-US" sz="1700"/>
              <a:t> </a:t>
            </a:r>
          </a:p>
          <a:p>
            <a:r>
              <a:rPr lang="en-US" sz="1700">
                <a:hlinkClick r:id="rId4"/>
              </a:rPr>
              <a:t>https://blog.roboflow.com/edge-detection/</a:t>
            </a:r>
            <a:r>
              <a:rPr lang="en-US" sz="1700"/>
              <a:t> </a:t>
            </a:r>
          </a:p>
          <a:p>
            <a:endParaRPr lang="en-US" sz="17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75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5A55DE-FF8E-F42C-7DE8-ED7FE9C9955D}"/>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1. Early Beginnings (1950s-1960s)</a:t>
            </a:r>
          </a:p>
        </p:txBody>
      </p:sp>
      <p:sp>
        <p:nvSpPr>
          <p:cNvPr id="3" name="Content Placeholder 2">
            <a:extLst>
              <a:ext uri="{FF2B5EF4-FFF2-40B4-BE49-F238E27FC236}">
                <a16:creationId xmlns:a16="http://schemas.microsoft.com/office/drawing/2014/main" id="{0EBB7600-C140-228E-375E-416B9D9D424D}"/>
              </a:ext>
            </a:extLst>
          </p:cNvPr>
          <p:cNvSpPr>
            <a:spLocks noGrp="1"/>
          </p:cNvSpPr>
          <p:nvPr>
            <p:ph idx="1"/>
          </p:nvPr>
        </p:nvSpPr>
        <p:spPr>
          <a:xfrm>
            <a:off x="4134810" y="649480"/>
            <a:ext cx="7853989" cy="6015480"/>
          </a:xfrm>
        </p:spPr>
        <p:txBody>
          <a:bodyPr anchor="ctr">
            <a:normAutofit/>
          </a:bodyPr>
          <a:lstStyle/>
          <a:p>
            <a:r>
              <a:rPr lang="en-US" sz="1400" dirty="0"/>
              <a:t>Imagine the 1950s, a time of burgeoning optimism and technological advancements. Scientists were captivated by the idea of creating machines that could "see" and understand the world around them, just like humans.</a:t>
            </a:r>
          </a:p>
          <a:p>
            <a:pPr>
              <a:buFont typeface="Arial" panose="020B0604020202020204" pitchFamily="34" charset="0"/>
              <a:buChar char="•"/>
            </a:pPr>
            <a:r>
              <a:rPr lang="en-US" sz="1400" b="1" dirty="0"/>
              <a:t>Focus:</a:t>
            </a:r>
            <a:r>
              <a:rPr lang="en-US" sz="1400" dirty="0"/>
              <a:t> This era saw the first tentative steps, with researchers focusing on the most basic visual tasks. It was like a child learning to recognize shapes – identifying edges and distinguishing between light and dark areas in an image.</a:t>
            </a:r>
          </a:p>
          <a:p>
            <a:pPr>
              <a:buFont typeface="Arial" panose="020B0604020202020204" pitchFamily="34" charset="0"/>
              <a:buChar char="•"/>
            </a:pPr>
            <a:r>
              <a:rPr lang="en-US" sz="1400" b="1" dirty="0"/>
              <a:t>Key Figures:</a:t>
            </a:r>
            <a:r>
              <a:rPr lang="en-US" sz="1400" dirty="0"/>
              <a:t> </a:t>
            </a:r>
          </a:p>
          <a:p>
            <a:pPr marL="742950" lvl="1" indent="-285750">
              <a:buFont typeface="Arial" panose="020B0604020202020204" pitchFamily="34" charset="0"/>
              <a:buChar char="•"/>
            </a:pPr>
            <a:r>
              <a:rPr lang="en-US" sz="1400" b="1" dirty="0"/>
              <a:t>Frank Rosenblatt:</a:t>
            </a:r>
            <a:r>
              <a:rPr lang="en-US" sz="1400" dirty="0"/>
              <a:t> A visionary, Rosenblatt, much like an artist experimenting with new colors, sought to create a machine that could learn to recognize patterns. His creation, the Perceptron, was a rudimentary artificial neural network, a pioneering effort to mimic the human brain's ability to learn and adapt.</a:t>
            </a:r>
          </a:p>
          <a:p>
            <a:pPr marL="742950" lvl="1" indent="-285750">
              <a:buFont typeface="Arial" panose="020B0604020202020204" pitchFamily="34" charset="0"/>
              <a:buChar char="•"/>
            </a:pPr>
            <a:r>
              <a:rPr lang="en-US" sz="1400" b="1" dirty="0"/>
              <a:t>David Marr:</a:t>
            </a:r>
            <a:r>
              <a:rPr lang="en-US" sz="1400" dirty="0"/>
              <a:t> A true intellectual, Marr approached computer vision from a more philosophical standpoint. He believed that understanding how humans perceive the world was crucial for building effective computer vision systems. He was a bit like a detective, meticulously piecing together the puzzle of human vision, emphasizing the importance of how we represent and interpret visual information.</a:t>
            </a:r>
          </a:p>
          <a:p>
            <a:pPr>
              <a:buFont typeface="Arial" panose="020B0604020202020204" pitchFamily="34" charset="0"/>
              <a:buChar char="•"/>
            </a:pPr>
            <a:r>
              <a:rPr lang="en-US" sz="1400" b="1" dirty="0"/>
              <a:t>Key Advancements:</a:t>
            </a:r>
            <a:r>
              <a:rPr lang="en-US" sz="1400" dirty="0"/>
              <a:t> </a:t>
            </a:r>
          </a:p>
          <a:p>
            <a:pPr marL="742950" lvl="1" indent="-285750">
              <a:buFont typeface="Arial" panose="020B0604020202020204" pitchFamily="34" charset="0"/>
              <a:buChar char="•"/>
            </a:pPr>
            <a:r>
              <a:rPr lang="en-US" sz="1400" dirty="0"/>
              <a:t>The Perceptron, while relatively simple by today's standards, was a groundbreaking achievement. It was like the first spark of artificial intelligence, demonstrating that machines could be taught to recognize patterns.</a:t>
            </a:r>
          </a:p>
          <a:p>
            <a:pPr marL="742950" lvl="1" indent="-285750">
              <a:buFont typeface="Arial" panose="020B0604020202020204" pitchFamily="34" charset="0"/>
              <a:buChar char="•"/>
            </a:pPr>
            <a:r>
              <a:rPr lang="en-US" sz="1400" dirty="0"/>
              <a:t>Early work on edge detection and feature extraction was like teaching a child to recognize the outlines of shapes, laying the groundwork for more complex visual understanding.</a:t>
            </a:r>
          </a:p>
          <a:p>
            <a:pPr>
              <a:buFont typeface="Arial" panose="020B0604020202020204" pitchFamily="34" charset="0"/>
              <a:buChar char="•"/>
            </a:pPr>
            <a:r>
              <a:rPr lang="en-US" sz="1400" b="1" dirty="0"/>
              <a:t>Applications:</a:t>
            </a:r>
            <a:r>
              <a:rPr lang="en-US" sz="1400" dirty="0"/>
              <a:t> These early efforts were limited, much like a child's first drawings – simple and focused on specific tasks. They found applications in areas like microscopy, where scientists needed to analyze images of tiny organisms, and in industrial automation, where machines needed to identify and sort objects on a production line.</a:t>
            </a:r>
          </a:p>
          <a:p>
            <a:endParaRPr lang="en-US" sz="1100" dirty="0"/>
          </a:p>
        </p:txBody>
      </p:sp>
    </p:spTree>
    <p:extLst>
      <p:ext uri="{BB962C8B-B14F-4D97-AF65-F5344CB8AC3E}">
        <p14:creationId xmlns:p14="http://schemas.microsoft.com/office/powerpoint/2010/main" val="2309867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E018B-E893-8E47-A217-9EB1AFBE8389}"/>
              </a:ext>
            </a:extLst>
          </p:cNvPr>
          <p:cNvSpPr>
            <a:spLocks noGrp="1"/>
          </p:cNvSpPr>
          <p:nvPr>
            <p:ph type="title"/>
          </p:nvPr>
        </p:nvSpPr>
        <p:spPr>
          <a:xfrm>
            <a:off x="838200" y="365125"/>
            <a:ext cx="10515600" cy="1325563"/>
          </a:xfrm>
        </p:spPr>
        <p:txBody>
          <a:bodyPr>
            <a:normAutofit/>
          </a:bodyPr>
          <a:lstStyle/>
          <a:p>
            <a:r>
              <a:rPr lang="en-US" sz="4600"/>
              <a:t>2. Rise of Image Processing (1970s-1980s)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825AE2-3D34-68CE-1932-A3568C8AA943}"/>
              </a:ext>
            </a:extLst>
          </p:cNvPr>
          <p:cNvSpPr>
            <a:spLocks noGrp="1"/>
          </p:cNvSpPr>
          <p:nvPr>
            <p:ph idx="1"/>
          </p:nvPr>
        </p:nvSpPr>
        <p:spPr>
          <a:xfrm>
            <a:off x="838200" y="1929384"/>
            <a:ext cx="10515600" cy="4251960"/>
          </a:xfrm>
        </p:spPr>
        <p:txBody>
          <a:bodyPr>
            <a:normAutofit/>
          </a:bodyPr>
          <a:lstStyle/>
          <a:p>
            <a:r>
              <a:rPr lang="en-US" sz="1200"/>
              <a:t>By the 1970s, computer vision research was gaining momentum, much like a teenager learning to ride a bike – becoming more confident and skilled.</a:t>
            </a:r>
          </a:p>
          <a:p>
            <a:pPr>
              <a:buFont typeface="Arial" panose="020B0604020202020204" pitchFamily="34" charset="0"/>
              <a:buChar char="•"/>
            </a:pPr>
            <a:r>
              <a:rPr lang="en-US" sz="1200" b="1"/>
              <a:t>Focus:</a:t>
            </a:r>
            <a:r>
              <a:rPr lang="en-US" sz="1200"/>
              <a:t> The emphasis shifted towards more sophisticated techniques. Researchers began to develop more refined tools for analyzing images: </a:t>
            </a:r>
          </a:p>
          <a:p>
            <a:pPr marL="742950" lvl="1" indent="-285750">
              <a:buFont typeface="Arial" panose="020B0604020202020204" pitchFamily="34" charset="0"/>
              <a:buChar char="•"/>
            </a:pPr>
            <a:r>
              <a:rPr lang="en-US" sz="1200" b="1"/>
              <a:t>Edge detection:</a:t>
            </a:r>
            <a:r>
              <a:rPr lang="en-US" sz="1200"/>
              <a:t> Imagine teaching a child to draw by first outlining the shapes. Edge detection algorithms, like the Sobel and Canny detectors, became more sophisticated, allowing computers to precisely identify the boundaries of objects within an image.</a:t>
            </a:r>
          </a:p>
          <a:p>
            <a:pPr marL="742950" lvl="1" indent="-285750">
              <a:buFont typeface="Arial" panose="020B0604020202020204" pitchFamily="34" charset="0"/>
              <a:buChar char="•"/>
            </a:pPr>
            <a:r>
              <a:rPr lang="en-US" sz="1200" b="1"/>
              <a:t>Feature extraction:</a:t>
            </a:r>
            <a:r>
              <a:rPr lang="en-US" sz="1200"/>
              <a:t> This was like teaching a child to identify key features of a face – eyes, nose, mouth. Researchers developed methods to extract meaningful features from images, such as corners, lines, and curves, which provided a more comprehensive understanding of the visual scene.</a:t>
            </a:r>
          </a:p>
          <a:p>
            <a:pPr marL="742950" lvl="1" indent="-285750">
              <a:buFont typeface="Arial" panose="020B0604020202020204" pitchFamily="34" charset="0"/>
              <a:buChar char="•"/>
            </a:pPr>
            <a:r>
              <a:rPr lang="en-US" sz="1200" b="1"/>
              <a:t>Motion analysis:</a:t>
            </a:r>
            <a:r>
              <a:rPr lang="en-US" sz="1200"/>
              <a:t> This was like teaching a child to follow a moving object with their eyes. Researchers explored techniques to track moving objects in video sequences, laying the foundation for applications in areas like surveillance and video analysis.</a:t>
            </a:r>
          </a:p>
          <a:p>
            <a:pPr>
              <a:buFont typeface="Arial" panose="020B0604020202020204" pitchFamily="34" charset="0"/>
              <a:buChar char="•"/>
            </a:pPr>
            <a:r>
              <a:rPr lang="en-US" sz="1200" b="1"/>
              <a:t>Key Figures:</a:t>
            </a:r>
            <a:r>
              <a:rPr lang="en-US" sz="1200"/>
              <a:t> </a:t>
            </a:r>
          </a:p>
          <a:p>
            <a:pPr marL="742950" lvl="1" indent="-285750">
              <a:buFont typeface="Arial" panose="020B0604020202020204" pitchFamily="34" charset="0"/>
              <a:buChar char="•"/>
            </a:pPr>
            <a:r>
              <a:rPr lang="en-US" sz="1200"/>
              <a:t>David Marr continued his influential work, delving deeper into the mysteries of human vision, much like a seasoned artist exploring new techniques.</a:t>
            </a:r>
          </a:p>
          <a:p>
            <a:pPr marL="742950" lvl="1" indent="-285750">
              <a:buFont typeface="Arial" panose="020B0604020202020204" pitchFamily="34" charset="0"/>
              <a:buChar char="•"/>
            </a:pPr>
            <a:r>
              <a:rPr lang="en-US" sz="1200"/>
              <a:t>Shimon Ullman, a brilliant mathematician, developed the RANSAC algorithm. This was like developing a powerful tool that could help a child draw more accurately, allowing for robust estimation of model parameters, even in the presence of noisy or incomplete data.</a:t>
            </a:r>
          </a:p>
          <a:p>
            <a:pPr>
              <a:buFont typeface="Arial" panose="020B0604020202020204" pitchFamily="34" charset="0"/>
              <a:buChar char="•"/>
            </a:pPr>
            <a:r>
              <a:rPr lang="en-US" sz="1200" b="1"/>
              <a:t>Key Advancements:</a:t>
            </a:r>
            <a:r>
              <a:rPr lang="en-US" sz="1200"/>
              <a:t> </a:t>
            </a:r>
          </a:p>
          <a:p>
            <a:pPr marL="742950" lvl="1" indent="-285750">
              <a:buFont typeface="Arial" panose="020B0604020202020204" pitchFamily="34" charset="0"/>
              <a:buChar char="•"/>
            </a:pPr>
            <a:r>
              <a:rPr lang="en-US" sz="1200"/>
              <a:t>The development of robust algorithms for edge detection and feature extraction was a significant milestone, much like a child mastering a new skill. These advancements provided a more accurate and reliable foundation for analyzing visual information.</a:t>
            </a:r>
          </a:p>
          <a:p>
            <a:pPr marL="742950" lvl="1" indent="-285750">
              <a:buFont typeface="Arial" panose="020B0604020202020204" pitchFamily="34" charset="0"/>
              <a:buChar char="•"/>
            </a:pPr>
            <a:r>
              <a:rPr lang="en-US" sz="1200"/>
              <a:t>Progress in motion analysis and tracking opened up new possibilities, much like a child learning to ride a bike and then exploring new terrains.</a:t>
            </a:r>
          </a:p>
          <a:p>
            <a:endParaRPr lang="en-US" sz="1200"/>
          </a:p>
        </p:txBody>
      </p:sp>
    </p:spTree>
    <p:extLst>
      <p:ext uri="{BB962C8B-B14F-4D97-AF65-F5344CB8AC3E}">
        <p14:creationId xmlns:p14="http://schemas.microsoft.com/office/powerpoint/2010/main" val="1247308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80ED-A8E2-262A-9972-6A9CCBA912D2}"/>
              </a:ext>
            </a:extLst>
          </p:cNvPr>
          <p:cNvSpPr>
            <a:spLocks noGrp="1"/>
          </p:cNvSpPr>
          <p:nvPr>
            <p:ph type="title"/>
          </p:nvPr>
        </p:nvSpPr>
        <p:spPr/>
        <p:txBody>
          <a:bodyPr/>
          <a:lstStyle/>
          <a:p>
            <a:r>
              <a:rPr lang="en-US" dirty="0"/>
              <a:t>Image 1</a:t>
            </a:r>
          </a:p>
        </p:txBody>
      </p:sp>
      <p:pic>
        <p:nvPicPr>
          <p:cNvPr id="4" name="Content Placeholder 3">
            <a:extLst>
              <a:ext uri="{FF2B5EF4-FFF2-40B4-BE49-F238E27FC236}">
                <a16:creationId xmlns:a16="http://schemas.microsoft.com/office/drawing/2014/main" id="{1C64B2AD-8766-5058-CEDB-DC85871F41B7}"/>
              </a:ext>
            </a:extLst>
          </p:cNvPr>
          <p:cNvPicPr>
            <a:picLocks noGrp="1" noChangeAspect="1"/>
          </p:cNvPicPr>
          <p:nvPr>
            <p:ph idx="1"/>
          </p:nvPr>
        </p:nvPicPr>
        <p:blipFill>
          <a:blip r:embed="rId2"/>
          <a:stretch>
            <a:fillRect/>
          </a:stretch>
        </p:blipFill>
        <p:spPr>
          <a:xfrm>
            <a:off x="2286000" y="1858169"/>
            <a:ext cx="7620000" cy="4286250"/>
          </a:xfrm>
          <a:prstGeom prst="rect">
            <a:avLst/>
          </a:prstGeom>
        </p:spPr>
      </p:pic>
    </p:spTree>
    <p:extLst>
      <p:ext uri="{BB962C8B-B14F-4D97-AF65-F5344CB8AC3E}">
        <p14:creationId xmlns:p14="http://schemas.microsoft.com/office/powerpoint/2010/main" val="4271331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97BDE-77BC-E5EE-E34A-7E71331095D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3. The Rise of Machine Learning (1990s-2000s)</a:t>
            </a:r>
          </a:p>
        </p:txBody>
      </p:sp>
      <p:sp>
        <p:nvSpPr>
          <p:cNvPr id="6" name="Content Placeholder 5">
            <a:extLst>
              <a:ext uri="{FF2B5EF4-FFF2-40B4-BE49-F238E27FC236}">
                <a16:creationId xmlns:a16="http://schemas.microsoft.com/office/drawing/2014/main" id="{85643D8A-F507-7D51-53B0-6FDD5863CEAA}"/>
              </a:ext>
            </a:extLst>
          </p:cNvPr>
          <p:cNvSpPr>
            <a:spLocks noGrp="1"/>
          </p:cNvSpPr>
          <p:nvPr>
            <p:ph idx="1"/>
          </p:nvPr>
        </p:nvSpPr>
        <p:spPr>
          <a:xfrm>
            <a:off x="4134810" y="142240"/>
            <a:ext cx="7803189" cy="6451600"/>
          </a:xfrm>
        </p:spPr>
        <p:txBody>
          <a:bodyPr anchor="ctr">
            <a:normAutofit/>
          </a:bodyPr>
          <a:lstStyle/>
          <a:p>
            <a:r>
              <a:rPr lang="en-US" sz="1400" dirty="0"/>
              <a:t>By the 1990s, computer vision was entering a new phase of maturity, much like a young adult entering college, ready to explore new ideas and expand their knowledge.</a:t>
            </a:r>
          </a:p>
          <a:p>
            <a:pPr>
              <a:buFont typeface="Arial" panose="020B0604020202020204" pitchFamily="34" charset="0"/>
              <a:buChar char="•"/>
            </a:pPr>
            <a:r>
              <a:rPr lang="en-US" sz="1400" b="1" dirty="0"/>
              <a:t>Focus:</a:t>
            </a:r>
            <a:r>
              <a:rPr lang="en-US" sz="1400" dirty="0"/>
              <a:t> The emphasis shifted towards machine learning, a powerful approach that allowed computers to learn from data, much like a student learning from textbooks and lectures. </a:t>
            </a:r>
          </a:p>
          <a:p>
            <a:pPr marL="742950" lvl="1" indent="-285750">
              <a:buFont typeface="Arial" panose="020B0604020202020204" pitchFamily="34" charset="0"/>
              <a:buChar char="•"/>
            </a:pPr>
            <a:r>
              <a:rPr lang="en-US" sz="1400" b="1" dirty="0"/>
              <a:t>Statistical learning:</a:t>
            </a:r>
            <a:r>
              <a:rPr lang="en-US" sz="1400" dirty="0"/>
              <a:t> Researchers began to use statistical models to identify patterns and relationships within visual data, much like a student analyzing data to draw conclusions.</a:t>
            </a:r>
          </a:p>
          <a:p>
            <a:pPr marL="742950" lvl="1" indent="-285750">
              <a:buFont typeface="Arial" panose="020B0604020202020204" pitchFamily="34" charset="0"/>
              <a:buChar char="•"/>
            </a:pPr>
            <a:r>
              <a:rPr lang="en-US" sz="1400" b="1" dirty="0"/>
              <a:t>Support Vector Machines (SVMs):</a:t>
            </a:r>
            <a:r>
              <a:rPr lang="en-US" sz="1400" dirty="0"/>
              <a:t> These powerful algorithms, developed by Vladimir </a:t>
            </a:r>
            <a:r>
              <a:rPr lang="en-US" sz="1400" dirty="0" err="1"/>
              <a:t>Vapnik</a:t>
            </a:r>
            <a:r>
              <a:rPr lang="en-US" sz="1400" dirty="0"/>
              <a:t>, were like powerful tools that helped students effectively classify and categorize information.</a:t>
            </a:r>
          </a:p>
          <a:p>
            <a:pPr marL="742950" lvl="1" indent="-285750">
              <a:buFont typeface="Arial" panose="020B0604020202020204" pitchFamily="34" charset="0"/>
              <a:buChar char="•"/>
            </a:pPr>
            <a:r>
              <a:rPr lang="en-US" sz="1400" b="1" dirty="0"/>
              <a:t>Hidden Markov Models (HMMs):</a:t>
            </a:r>
            <a:r>
              <a:rPr lang="en-US" sz="1400" dirty="0"/>
              <a:t> These models were used to understand sequences of events, much like a student analyzing the plot of a story. In computer vision, they were used to model temporal sequences, such as the movement of objects in a video.</a:t>
            </a:r>
          </a:p>
          <a:p>
            <a:pPr>
              <a:buFont typeface="Arial" panose="020B0604020202020204" pitchFamily="34" charset="0"/>
              <a:buChar char="•"/>
            </a:pPr>
            <a:r>
              <a:rPr lang="en-US" sz="1400" b="1" dirty="0"/>
              <a:t>Key Figures:</a:t>
            </a:r>
            <a:r>
              <a:rPr lang="en-US" sz="1400" dirty="0"/>
              <a:t> </a:t>
            </a:r>
          </a:p>
          <a:p>
            <a:pPr marL="742950" lvl="1" indent="-285750">
              <a:buFont typeface="Arial" panose="020B0604020202020204" pitchFamily="34" charset="0"/>
              <a:buChar char="•"/>
            </a:pPr>
            <a:r>
              <a:rPr lang="en-US" sz="1400" dirty="0"/>
              <a:t>Vladimir </a:t>
            </a:r>
            <a:r>
              <a:rPr lang="en-US" sz="1400" dirty="0" err="1"/>
              <a:t>Vapnik</a:t>
            </a:r>
            <a:r>
              <a:rPr lang="en-US" sz="1400" dirty="0"/>
              <a:t>, a brilliant mathematician, developed the theory of Support Vector Machines, providing computer vision with a powerful new tool for classification.</a:t>
            </a:r>
          </a:p>
          <a:p>
            <a:pPr marL="742950" lvl="1" indent="-285750">
              <a:buFont typeface="Arial" panose="020B0604020202020204" pitchFamily="34" charset="0"/>
              <a:buChar char="•"/>
            </a:pPr>
            <a:r>
              <a:rPr lang="en-US" sz="1400" dirty="0"/>
              <a:t>Andrew Ng, a pioneer in the field of machine learning, played a crucial role in advancing the field and exploring its applications in computer vision.</a:t>
            </a:r>
          </a:p>
          <a:p>
            <a:pPr>
              <a:buFont typeface="Arial" panose="020B0604020202020204" pitchFamily="34" charset="0"/>
              <a:buChar char="•"/>
            </a:pPr>
            <a:r>
              <a:rPr lang="en-US" sz="1400" b="1" dirty="0"/>
              <a:t>Key Advancements:</a:t>
            </a:r>
            <a:r>
              <a:rPr lang="en-US" sz="1400" dirty="0"/>
              <a:t> </a:t>
            </a:r>
          </a:p>
          <a:p>
            <a:pPr marL="742950" lvl="1" indent="-285750">
              <a:buFont typeface="Arial" panose="020B0604020202020204" pitchFamily="34" charset="0"/>
              <a:buChar char="•"/>
            </a:pPr>
            <a:r>
              <a:rPr lang="en-US" sz="1400" dirty="0"/>
              <a:t>The development of powerful machine learning algorithms, such as SVMs and HMMs, significantly improved the accuracy and efficiency of computer vision systems. It was like providing students with access to a library of powerful research tools.</a:t>
            </a:r>
          </a:p>
          <a:p>
            <a:pPr marL="742950" lvl="1" indent="-285750">
              <a:buFont typeface="Arial" panose="020B0604020202020204" pitchFamily="34" charset="0"/>
              <a:buChar char="•"/>
            </a:pPr>
            <a:r>
              <a:rPr lang="en-US" sz="1400" dirty="0"/>
              <a:t>These advancements led to significant improvements in object recognition and classification tasks, allowing computers to accurately identify and categorize objects within images and videos, much like a student mastering a new subject.</a:t>
            </a:r>
          </a:p>
          <a:p>
            <a:pPr>
              <a:buFont typeface="Arial" panose="020B0604020202020204" pitchFamily="34" charset="0"/>
              <a:buChar char="•"/>
            </a:pPr>
            <a:r>
              <a:rPr lang="en-US" sz="1400" b="1" dirty="0"/>
              <a:t>Applications:</a:t>
            </a:r>
            <a:r>
              <a:rPr lang="en-US" sz="1400" dirty="0"/>
              <a:t> The applications of computer vision began to expand rapidly, much like a college graduate exploring new career paths. It found applications in face recognition, object detection, and image retrieval, transforming fields like security, surveillance, and entertainment.</a:t>
            </a:r>
          </a:p>
          <a:p>
            <a:endParaRPr lang="en-US" sz="1100" dirty="0"/>
          </a:p>
        </p:txBody>
      </p:sp>
    </p:spTree>
    <p:extLst>
      <p:ext uri="{BB962C8B-B14F-4D97-AF65-F5344CB8AC3E}">
        <p14:creationId xmlns:p14="http://schemas.microsoft.com/office/powerpoint/2010/main" val="2522781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77D3-77B2-BFDC-3860-8D6C87594025}"/>
              </a:ext>
            </a:extLst>
          </p:cNvPr>
          <p:cNvSpPr>
            <a:spLocks noGrp="1"/>
          </p:cNvSpPr>
          <p:nvPr>
            <p:ph type="title"/>
          </p:nvPr>
        </p:nvSpPr>
        <p:spPr>
          <a:xfrm>
            <a:off x="1442720" y="365125"/>
            <a:ext cx="9326880" cy="752475"/>
          </a:xfrm>
        </p:spPr>
        <p:txBody>
          <a:bodyPr>
            <a:normAutofit/>
          </a:bodyPr>
          <a:lstStyle/>
          <a:p>
            <a:r>
              <a:rPr lang="en-US" dirty="0"/>
              <a:t>Image 2</a:t>
            </a:r>
          </a:p>
        </p:txBody>
      </p:sp>
      <p:pic>
        <p:nvPicPr>
          <p:cNvPr id="4" name="Content Placeholder 3">
            <a:extLst>
              <a:ext uri="{FF2B5EF4-FFF2-40B4-BE49-F238E27FC236}">
                <a16:creationId xmlns:a16="http://schemas.microsoft.com/office/drawing/2014/main" id="{B98C4FD0-5F01-3F54-1EC7-52307C393A9E}"/>
              </a:ext>
            </a:extLst>
          </p:cNvPr>
          <p:cNvPicPr>
            <a:picLocks noGrp="1" noChangeAspect="1"/>
          </p:cNvPicPr>
          <p:nvPr>
            <p:ph idx="1"/>
          </p:nvPr>
        </p:nvPicPr>
        <p:blipFill>
          <a:blip r:embed="rId2"/>
          <a:srcRect b="13513"/>
          <a:stretch/>
        </p:blipFill>
        <p:spPr>
          <a:xfrm>
            <a:off x="1778000" y="1436211"/>
            <a:ext cx="8138160" cy="4304189"/>
          </a:xfrm>
          <a:prstGeom prst="rect">
            <a:avLst/>
          </a:prstGeom>
        </p:spPr>
      </p:pic>
    </p:spTree>
    <p:extLst>
      <p:ext uri="{BB962C8B-B14F-4D97-AF65-F5344CB8AC3E}">
        <p14:creationId xmlns:p14="http://schemas.microsoft.com/office/powerpoint/2010/main" val="425179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C1BF0-4B0D-0D41-28D7-D729490547A5}"/>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4. The Deep Learning Revolution (2010s-Present)</a:t>
            </a:r>
          </a:p>
        </p:txBody>
      </p:sp>
      <p:sp>
        <p:nvSpPr>
          <p:cNvPr id="3" name="Content Placeholder 2">
            <a:extLst>
              <a:ext uri="{FF2B5EF4-FFF2-40B4-BE49-F238E27FC236}">
                <a16:creationId xmlns:a16="http://schemas.microsoft.com/office/drawing/2014/main" id="{CEB82925-C3DD-7F45-6F0E-B5C5D013E596}"/>
              </a:ext>
            </a:extLst>
          </p:cNvPr>
          <p:cNvSpPr>
            <a:spLocks noGrp="1"/>
          </p:cNvSpPr>
          <p:nvPr>
            <p:ph idx="1"/>
          </p:nvPr>
        </p:nvSpPr>
        <p:spPr>
          <a:xfrm>
            <a:off x="4810259" y="649480"/>
            <a:ext cx="6555347" cy="5546047"/>
          </a:xfrm>
        </p:spPr>
        <p:txBody>
          <a:bodyPr anchor="ctr">
            <a:normAutofit/>
          </a:bodyPr>
          <a:lstStyle/>
          <a:p>
            <a:r>
              <a:rPr lang="en-US" sz="1100"/>
              <a:t>The 2010s witnessed a true revolution in computer vision, much like a scientific breakthrough that changes the course of history.</a:t>
            </a:r>
          </a:p>
          <a:p>
            <a:pPr>
              <a:buFont typeface="Arial" panose="020B0604020202020204" pitchFamily="34" charset="0"/>
              <a:buChar char="•"/>
            </a:pPr>
            <a:r>
              <a:rPr lang="en-US" sz="1100" b="1"/>
              <a:t>Focus:</a:t>
            </a:r>
            <a:r>
              <a:rPr lang="en-US" sz="1100"/>
              <a:t> The rise of deep learning, particularly Convolutional Neural Networks (CNNs), transformed computer vision in unprecedented ways. It was like a scientific revolution, unlocking new possibilities and pushing the boundaries of what was thought to be achievable.</a:t>
            </a:r>
          </a:p>
          <a:p>
            <a:pPr>
              <a:buFont typeface="Arial" panose="020B0604020202020204" pitchFamily="34" charset="0"/>
              <a:buChar char="•"/>
            </a:pPr>
            <a:r>
              <a:rPr lang="en-US" sz="1100" b="1"/>
              <a:t>Key Figures:</a:t>
            </a:r>
            <a:r>
              <a:rPr lang="en-US" sz="1100"/>
              <a:t> </a:t>
            </a:r>
          </a:p>
          <a:p>
            <a:pPr marL="742950" lvl="1" indent="-285750">
              <a:buFont typeface="Arial" panose="020B0604020202020204" pitchFamily="34" charset="0"/>
              <a:buChar char="•"/>
            </a:pPr>
            <a:r>
              <a:rPr lang="en-US" sz="1100"/>
              <a:t>Geoffrey Hinton, a visionary researcher, played a pivotal role in the development of deep learning, much like a pioneering scientist leading a scientific revolution.</a:t>
            </a:r>
          </a:p>
          <a:p>
            <a:pPr marL="742950" lvl="1" indent="-285750">
              <a:buFont typeface="Arial" panose="020B0604020202020204" pitchFamily="34" charset="0"/>
              <a:buChar char="•"/>
            </a:pPr>
            <a:r>
              <a:rPr lang="en-US" sz="1100"/>
              <a:t>Yann LeCun, a pioneer in the field of convolutional neural networks, laid the foundation for many of the breakthroughs in deep learning.</a:t>
            </a:r>
          </a:p>
          <a:p>
            <a:pPr>
              <a:buFont typeface="Arial" panose="020B0604020202020204" pitchFamily="34" charset="0"/>
              <a:buChar char="•"/>
            </a:pPr>
            <a:r>
              <a:rPr lang="en-US" sz="1100" b="1"/>
              <a:t>Key Advancements:</a:t>
            </a:r>
            <a:r>
              <a:rPr lang="en-US" sz="1100"/>
              <a:t> </a:t>
            </a:r>
          </a:p>
          <a:p>
            <a:pPr marL="742950" lvl="1" indent="-285750">
              <a:buFont typeface="Arial" panose="020B0604020202020204" pitchFamily="34" charset="0"/>
              <a:buChar char="•"/>
            </a:pPr>
            <a:r>
              <a:rPr lang="en-US" sz="1100"/>
              <a:t>The development of deep learning architectures, such as AlexNet, VGGNet, and ResNet, was a major breakthrough. These powerful networks achieved state-of-the-art performance in image classification, object detection, and other tasks, much like a scientific breakthrough that surpasses all previous achievements.</a:t>
            </a:r>
          </a:p>
          <a:p>
            <a:pPr marL="742950" lvl="1" indent="-285750">
              <a:buFont typeface="Arial" panose="020B0604020202020204" pitchFamily="34" charset="0"/>
              <a:buChar char="•"/>
            </a:pPr>
            <a:r>
              <a:rPr lang="en-US" sz="1100"/>
              <a:t>The emergence of large-scale datasets, such as ImageNet, provided deep learning models with the vast amounts of data they needed to learn and improve, much like a student having access to a vast library of knowledge.</a:t>
            </a:r>
          </a:p>
          <a:p>
            <a:pPr>
              <a:buFont typeface="Arial" panose="020B0604020202020204" pitchFamily="34" charset="0"/>
              <a:buChar char="•"/>
            </a:pPr>
            <a:r>
              <a:rPr lang="en-US" sz="1100" b="1"/>
              <a:t>Applications:</a:t>
            </a:r>
            <a:r>
              <a:rPr lang="en-US" sz="1100"/>
              <a:t> The impact of deep learning on computer vision has been profound, transforming numerous fields and driving innovation: </a:t>
            </a:r>
          </a:p>
          <a:p>
            <a:pPr marL="742950" lvl="1" indent="-285750">
              <a:buFont typeface="Arial" panose="020B0604020202020204" pitchFamily="34" charset="0"/>
              <a:buChar char="•"/>
            </a:pPr>
            <a:r>
              <a:rPr lang="en-US" sz="1100"/>
              <a:t>Self-driving cars are becoming a reality, relying heavily on computer vision systems to perceive and navigate the world.</a:t>
            </a:r>
          </a:p>
          <a:p>
            <a:pPr marL="742950" lvl="1" indent="-285750">
              <a:buFont typeface="Arial" panose="020B0604020202020204" pitchFamily="34" charset="0"/>
              <a:buChar char="•"/>
            </a:pPr>
            <a:r>
              <a:rPr lang="en-US" sz="1100"/>
              <a:t>Facial recognition systems are now widely used in various applications, from unlocking phones to identifying individuals in crowds.</a:t>
            </a:r>
          </a:p>
          <a:p>
            <a:pPr marL="742950" lvl="1" indent="-285750">
              <a:buFont typeface="Arial" panose="020B0604020202020204" pitchFamily="34" charset="0"/>
              <a:buChar char="•"/>
            </a:pPr>
            <a:r>
              <a:rPr lang="en-US" sz="1100"/>
              <a:t>Medical image analysis is being revolutionized by deep learning, enabling more accurate diagnosis and treatment of diseases.</a:t>
            </a:r>
          </a:p>
          <a:p>
            <a:endParaRPr lang="en-US" sz="1100"/>
          </a:p>
        </p:txBody>
      </p:sp>
    </p:spTree>
    <p:extLst>
      <p:ext uri="{BB962C8B-B14F-4D97-AF65-F5344CB8AC3E}">
        <p14:creationId xmlns:p14="http://schemas.microsoft.com/office/powerpoint/2010/main" val="179216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C3D381-845E-7D40-816B-380A53F5C1ED}"/>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rPr>
              <a:t>Continuation of 4. The Deep Learning Revolution (2010s-Present)</a:t>
            </a:r>
          </a:p>
        </p:txBody>
      </p:sp>
      <p:graphicFrame>
        <p:nvGraphicFramePr>
          <p:cNvPr id="5" name="Content Placeholder 2">
            <a:extLst>
              <a:ext uri="{FF2B5EF4-FFF2-40B4-BE49-F238E27FC236}">
                <a16:creationId xmlns:a16="http://schemas.microsoft.com/office/drawing/2014/main" id="{5B2AD160-34C6-0024-AA7C-0D1B9A40ADE4}"/>
              </a:ext>
            </a:extLst>
          </p:cNvPr>
          <p:cNvGraphicFramePr>
            <a:graphicFrameLocks noGrp="1"/>
          </p:cNvGraphicFramePr>
          <p:nvPr>
            <p:ph idx="1"/>
            <p:extLst>
              <p:ext uri="{D42A27DB-BD31-4B8C-83A1-F6EECF244321}">
                <p14:modId xmlns:p14="http://schemas.microsoft.com/office/powerpoint/2010/main" val="16211481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04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D5A2-A35E-7851-432B-3AD8C119109F}"/>
              </a:ext>
            </a:extLst>
          </p:cNvPr>
          <p:cNvSpPr>
            <a:spLocks noGrp="1"/>
          </p:cNvSpPr>
          <p:nvPr>
            <p:ph type="title"/>
          </p:nvPr>
        </p:nvSpPr>
        <p:spPr>
          <a:xfrm>
            <a:off x="838200" y="142241"/>
            <a:ext cx="10515600" cy="853440"/>
          </a:xfrm>
        </p:spPr>
        <p:txBody>
          <a:bodyPr>
            <a:normAutofit/>
          </a:bodyPr>
          <a:lstStyle/>
          <a:p>
            <a:r>
              <a:rPr lang="en-US" dirty="0"/>
              <a:t>Image 3</a:t>
            </a:r>
          </a:p>
        </p:txBody>
      </p:sp>
      <p:pic>
        <p:nvPicPr>
          <p:cNvPr id="4" name="Content Placeholder 3">
            <a:extLst>
              <a:ext uri="{FF2B5EF4-FFF2-40B4-BE49-F238E27FC236}">
                <a16:creationId xmlns:a16="http://schemas.microsoft.com/office/drawing/2014/main" id="{B786AA92-0359-D585-81B3-C3CF7F66536D}"/>
              </a:ext>
            </a:extLst>
          </p:cNvPr>
          <p:cNvPicPr>
            <a:picLocks noGrp="1" noChangeAspect="1"/>
          </p:cNvPicPr>
          <p:nvPr>
            <p:ph idx="1"/>
          </p:nvPr>
        </p:nvPicPr>
        <p:blipFill>
          <a:blip r:embed="rId2"/>
          <a:stretch>
            <a:fillRect/>
          </a:stretch>
        </p:blipFill>
        <p:spPr>
          <a:xfrm>
            <a:off x="660400" y="995682"/>
            <a:ext cx="10515599" cy="5587998"/>
          </a:xfrm>
          <a:prstGeom prst="rect">
            <a:avLst/>
          </a:prstGeom>
        </p:spPr>
      </p:pic>
    </p:spTree>
    <p:extLst>
      <p:ext uri="{BB962C8B-B14F-4D97-AF65-F5344CB8AC3E}">
        <p14:creationId xmlns:p14="http://schemas.microsoft.com/office/powerpoint/2010/main" val="4186962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TotalTime>
  <Words>1678</Words>
  <Application>Microsoft Office PowerPoint</Application>
  <PresentationFormat>Widescreen</PresentationFormat>
  <Paragraphs>69</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Presentataion by</vt:lpstr>
      <vt:lpstr>1. Early Beginnings (1950s-1960s)</vt:lpstr>
      <vt:lpstr>2. Rise of Image Processing (1970s-1980s)</vt:lpstr>
      <vt:lpstr>Image 1</vt:lpstr>
      <vt:lpstr>3. The Rise of Machine Learning (1990s-2000s)</vt:lpstr>
      <vt:lpstr>Image 2</vt:lpstr>
      <vt:lpstr>4. The Deep Learning Revolution (2010s-Present)</vt:lpstr>
      <vt:lpstr>Continuation of 4. The Deep Learning Revolution (2010s-Present)</vt:lpstr>
      <vt:lpstr>Image 3</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Mary B</dc:creator>
  <cp:lastModifiedBy>Mary B</cp:lastModifiedBy>
  <cp:revision>1</cp:revision>
  <dcterms:created xsi:type="dcterms:W3CDTF">2025-01-19T22:39:55Z</dcterms:created>
  <dcterms:modified xsi:type="dcterms:W3CDTF">2025-01-20T01:28:54Z</dcterms:modified>
</cp:coreProperties>
</file>